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autoCompressPictures="0">
  <p:sldMasterIdLst>
    <p:sldMasterId id="2147483688" r:id="rId1"/>
  </p:sldMasterIdLst>
  <p:notesMasterIdLst>
    <p:notesMasterId r:id="rId11"/>
  </p:notesMasterIdLst>
  <p:sldIdLst>
    <p:sldId id="256" r:id="rId2"/>
    <p:sldId id="294" r:id="rId3"/>
    <p:sldId id="291" r:id="rId4"/>
    <p:sldId id="287" r:id="rId5"/>
    <p:sldId id="290" r:id="rId6"/>
    <p:sldId id="288" r:id="rId7"/>
    <p:sldId id="292" r:id="rId8"/>
    <p:sldId id="296" r:id="rId9"/>
    <p:sldId id="297" r:id="rId10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B4AB0028-291F-471F-B3D1-946D2B8E74ED}">
  <a:tblStyle styleId="{B4AB0028-291F-471F-B3D1-946D2B8E74ED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176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080" y="9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068959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0605891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4587473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106361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221493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0193111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25fd7a21052_1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25fd7a21052_1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922957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008163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4800600"/>
            <a:ext cx="9144000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4750737"/>
            <a:ext cx="9144000" cy="49863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569214"/>
            <a:ext cx="7543800" cy="26746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3341716"/>
            <a:ext cx="7543800" cy="85725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90FAD-F1CE-43BF-9D3F-DEA01CC2E1BB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998364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6EBD79-8E19-402B-BD31-F9D90E88100F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91061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09226"/>
            <a:ext cx="1971675" cy="431992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09226"/>
            <a:ext cx="5800725" cy="4319924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201C9-8DE8-4B36-9A1F-F840427D5A12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90462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79423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71426A-C622-4359-9C3F-0D13096A4E95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51733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69214"/>
            <a:ext cx="7543800" cy="26746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3339846"/>
            <a:ext cx="7543800" cy="85725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00956E-5E70-4A01-9E7F-FB53C1628F7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325755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87558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384301"/>
            <a:ext cx="3703320" cy="30175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384301"/>
            <a:ext cx="3703320" cy="3017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B78490-0C45-4611-B9CE-2C25B1BC6EAE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3037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384539"/>
            <a:ext cx="3703320" cy="55221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1936751"/>
            <a:ext cx="3703320" cy="246507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0E0CA8-A9B2-4DF7-B673-888746257E3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1051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892877-064D-4B64-BB29-7ED27831A6C4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89062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707CCC-8FE9-429E-8484-7AD46FCAD9C2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145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51435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45769"/>
            <a:ext cx="2400300" cy="17145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548640"/>
            <a:ext cx="4869180" cy="3943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194560"/>
            <a:ext cx="2400300" cy="2534343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4844839"/>
            <a:ext cx="1963883" cy="273844"/>
          </a:xfrm>
        </p:spPr>
        <p:txBody>
          <a:bodyPr/>
          <a:lstStyle>
            <a:lvl1pPr algn="l">
              <a:defRPr/>
            </a:lvl1pPr>
          </a:lstStyle>
          <a:p>
            <a:fld id="{61A4D69C-BA77-47E8-BD7C-8A738CD85E40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4844839"/>
            <a:ext cx="3486150" cy="273844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507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714750"/>
            <a:ext cx="9141619" cy="14287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368630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3806190"/>
            <a:ext cx="7585234" cy="6172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3686307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4430268"/>
            <a:ext cx="7584948" cy="44577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6CE4BA-FDEF-49F1-B0C1-39DB4B0F00A9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2297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4800600"/>
            <a:ext cx="9141619" cy="3429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750737"/>
            <a:ext cx="9141619" cy="4800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14953"/>
            <a:ext cx="7543800" cy="108806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384301"/>
            <a:ext cx="7543800" cy="3017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4844839"/>
            <a:ext cx="18542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8725AE9-499C-467E-B8E9-1ECFBEA1C72A}" type="datetime1">
              <a:rPr lang="en-US" smtClean="0"/>
              <a:t>1/29/2025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4844839"/>
            <a:ext cx="3617103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4844839"/>
            <a:ext cx="98401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303384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3034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</p:sldLayoutIdLst>
  <p:hf hdr="0" ftr="0" dt="0"/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Title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B92E79ED-89FA-A727-8584-59BB8051D872}"/>
              </a:ext>
            </a:extLst>
          </p:cNvPr>
          <p:cNvGrpSpPr/>
          <p:nvPr/>
        </p:nvGrpSpPr>
        <p:grpSpPr>
          <a:xfrm>
            <a:off x="231690" y="356576"/>
            <a:ext cx="3465740" cy="974720"/>
            <a:chOff x="5393495" y="338328"/>
            <a:chExt cx="3465740" cy="974720"/>
          </a:xfrm>
        </p:grpSpPr>
        <p:pic>
          <p:nvPicPr>
            <p:cNvPr id="2" name="Picture 1">
              <a:extLst>
                <a:ext uri="{FF2B5EF4-FFF2-40B4-BE49-F238E27FC236}">
                  <a16:creationId xmlns:a16="http://schemas.microsoft.com/office/drawing/2014/main" id="{74C56BB4-4769-6441-EA20-A15FBDB2D862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473505" y="338328"/>
              <a:ext cx="1433295" cy="566868"/>
            </a:xfrm>
            <a:prstGeom prst="rect">
              <a:avLst/>
            </a:prstGeom>
          </p:spPr>
        </p:pic>
        <p:sp>
          <p:nvSpPr>
            <p:cNvPr id="3" name="TextBox 2">
              <a:extLst>
                <a:ext uri="{FF2B5EF4-FFF2-40B4-BE49-F238E27FC236}">
                  <a16:creationId xmlns:a16="http://schemas.microsoft.com/office/drawing/2014/main" id="{AECF5D27-4160-DF39-4A72-AF37C67CC65D}"/>
                </a:ext>
              </a:extLst>
            </p:cNvPr>
            <p:cNvSpPr txBox="1"/>
            <p:nvPr/>
          </p:nvSpPr>
          <p:spPr>
            <a:xfrm>
              <a:off x="5393495" y="882161"/>
              <a:ext cx="3465740" cy="43088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An initiative by the Office of the  </a:t>
              </a:r>
            </a:p>
            <a:p>
              <a:r>
                <a:rPr lang="en-US" sz="1050" dirty="0">
                  <a:solidFill>
                    <a:srgbClr val="4D5156"/>
                  </a:solidFill>
                  <a:latin typeface="Cambria" panose="02040503050406030204" pitchFamily="18" charset="0"/>
                  <a:ea typeface="Cambria" panose="02040503050406030204" pitchFamily="18" charset="0"/>
                </a:rPr>
                <a:t>Principal Scientific Adviser to the Government of India</a:t>
              </a:r>
              <a:endParaRPr lang="en-IN" sz="1050" dirty="0">
                <a:latin typeface="Cambria" panose="02040503050406030204" pitchFamily="18" charset="0"/>
                <a:ea typeface="Cambria" panose="02040503050406030204" pitchFamily="18" charset="0"/>
              </a:endParaRPr>
            </a:p>
          </p:txBody>
        </p:sp>
      </p:grp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47118"/>
            <a:ext cx="8520600" cy="12109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Presented by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Presenter’s Name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Affiliation with the full address </a:t>
            </a: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Italics, Times New Roman)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0895A1B-8630-3209-FBCF-DA575345D564}"/>
              </a:ext>
            </a:extLst>
          </p:cNvPr>
          <p:cNvSpPr txBox="1"/>
          <p:nvPr/>
        </p:nvSpPr>
        <p:spPr>
          <a:xfrm>
            <a:off x="231690" y="96891"/>
            <a:ext cx="105990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Organized by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09A7BF9-6692-BF64-19A7-243FD1847B5D}"/>
              </a:ext>
            </a:extLst>
          </p:cNvPr>
          <p:cNvSpPr txBox="1"/>
          <p:nvPr/>
        </p:nvSpPr>
        <p:spPr>
          <a:xfrm>
            <a:off x="7207800" y="96891"/>
            <a:ext cx="1353270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50" i="1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Knowledge Partners</a:t>
            </a:r>
            <a:endParaRPr lang="en-IN" sz="1050" i="1" dirty="0">
              <a:solidFill>
                <a:srgbClr val="0070C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11" name="Picture 8" descr="Kalinga Institute of Industrial Technology - Wikipedia">
            <a:extLst>
              <a:ext uri="{FF2B5EF4-FFF2-40B4-BE49-F238E27FC236}">
                <a16:creationId xmlns:a16="http://schemas.microsoft.com/office/drawing/2014/main" id="{983BD66D-1F8D-61BC-6F4F-62FE0B3630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73645" y="409183"/>
            <a:ext cx="676635" cy="514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2B9F5A23-6EFD-54B9-46A1-58FEDFCD6DC5}"/>
              </a:ext>
            </a:extLst>
          </p:cNvPr>
          <p:cNvSpPr/>
          <p:nvPr/>
        </p:nvSpPr>
        <p:spPr>
          <a:xfrm>
            <a:off x="4042050" y="223850"/>
            <a:ext cx="1059900" cy="676560"/>
          </a:xfrm>
          <a:prstGeom prst="rect">
            <a:avLst/>
          </a:prstGeom>
          <a:noFill/>
          <a:ln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Presenter’s </a:t>
            </a:r>
          </a:p>
          <a:p>
            <a:pPr algn="ctr"/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Institute Logo</a:t>
            </a:r>
            <a:endParaRPr lang="en-IN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E46020D-6E0D-F043-7AA3-F49943C48D2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14915" y="344839"/>
            <a:ext cx="958730" cy="57536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Problem Statement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E902811-16A0-10FE-9F3D-44CCCAF3CB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2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B0CF98A3-2088-A002-94DD-EB2B2B3909C7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68093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Opportunity/ Solution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(18 font, Times New Roman)</a:t>
            </a: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0563E0-4F8F-4874-4C67-DC5FA3C4AEE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3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0DC4B15-30BD-8F8D-FE4F-58A79180788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33520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Novelty (IPR)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678376-1203-3F18-E739-874E889CED5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4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59B82130-1F05-C4D5-9D39-9C5DF12C539E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7777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Highlights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4305EF7-F4ED-9B88-AA16-5199A3F7107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5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A80FC2AA-1E5F-8B04-EA41-34E2B7DE63EA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689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Commercialization Potential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2554EFC2-1A91-D0B7-DCEC-E4D58346FA1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6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01FB115B-3D7F-7AE8-C7EB-7FF48D883C0F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8966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Team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F3392BA-9F31-50B5-BCC1-2E147C2AD5F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6E24F064-8C1F-E99F-2392-84F5BDCF6801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7465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>
            <a:spLocks noGrp="1"/>
          </p:cNvSpPr>
          <p:nvPr>
            <p:ph type="title"/>
          </p:nvPr>
        </p:nvSpPr>
        <p:spPr>
          <a:xfrm>
            <a:off x="832104" y="667292"/>
            <a:ext cx="7479792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Any other Major Highlights </a:t>
            </a:r>
            <a:r>
              <a:rPr kumimoji="0" lang="en-GB" sz="1200" b="0" i="0" u="none" strike="noStrike" kern="1200" cap="none" spc="-38" normalizeH="0" baseline="0" noProof="0" dirty="0">
                <a:ln>
                  <a:noFill/>
                </a:ln>
                <a:solidFill>
                  <a:prstClr val="black">
                    <a:lumMod val="50000"/>
                    <a:lumOff val="50000"/>
                  </a:prstClr>
                </a:solidFill>
                <a:effectLst/>
                <a:uLnTx/>
                <a:uFillTx/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(18 font, Times New Roman)</a:t>
            </a:r>
            <a:endParaRPr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BC2EA00D-E4EA-09CF-563D-4AD187062A9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8</a:t>
            </a:fld>
            <a:endParaRPr lang="en-GB"/>
          </a:p>
        </p:txBody>
      </p:sp>
      <p:sp>
        <p:nvSpPr>
          <p:cNvPr id="3" name="Google Shape;59;p14">
            <a:extLst>
              <a:ext uri="{FF2B5EF4-FFF2-40B4-BE49-F238E27FC236}">
                <a16:creationId xmlns:a16="http://schemas.microsoft.com/office/drawing/2014/main" id="{4EFD38FA-F540-794C-E998-9A2F5CBBCA74}"/>
              </a:ext>
            </a:extLst>
          </p:cNvPr>
          <p:cNvSpPr txBox="1">
            <a:spLocks/>
          </p:cNvSpPr>
          <p:nvPr/>
        </p:nvSpPr>
        <p:spPr>
          <a:xfrm>
            <a:off x="832104" y="1440180"/>
            <a:ext cx="7479792" cy="3131820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t" anchorCtr="0">
            <a:normAutofit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r>
              <a:rPr lang="en-US" sz="1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</a:t>
            </a:r>
            <a:r>
              <a:rPr lang="en-US" sz="12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(12 font, Times New Roman)</a:t>
            </a:r>
            <a:endParaRPr lang="en-US" sz="18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3085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0" y="1570136"/>
            <a:ext cx="8520600" cy="8524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 you </a:t>
            </a:r>
            <a:br>
              <a:rPr lang="en-GB" sz="2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GB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(20 font, Times New Roman)</a:t>
            </a:r>
            <a:endParaRPr dirty="0">
              <a:solidFill>
                <a:schemeClr val="tx1">
                  <a:lumMod val="50000"/>
                  <a:lumOff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Google Shape;54;p13">
            <a:extLst>
              <a:ext uri="{FF2B5EF4-FFF2-40B4-BE49-F238E27FC236}">
                <a16:creationId xmlns:a16="http://schemas.microsoft.com/office/drawing/2014/main" id="{E2583433-2181-C609-677D-65B0C108CA5F}"/>
              </a:ext>
            </a:extLst>
          </p:cNvPr>
          <p:cNvSpPr txBox="1">
            <a:spLocks/>
          </p:cNvSpPr>
          <p:nvPr/>
        </p:nvSpPr>
        <p:spPr>
          <a:xfrm>
            <a:off x="311700" y="3183502"/>
            <a:ext cx="8520600" cy="107442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Font typeface="Arial"/>
              <a:buNone/>
              <a:defRPr sz="5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</a:t>
            </a:r>
          </a:p>
          <a:p>
            <a:pPr>
              <a:lnSpc>
                <a:spcPct val="150000"/>
              </a:lnSpc>
              <a:buSzPts val="1100"/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(12 font, Times New Roman)</a:t>
            </a:r>
          </a:p>
        </p:txBody>
      </p:sp>
      <p:sp>
        <p:nvSpPr>
          <p:cNvPr id="6" name="Google Shape;59;p14">
            <a:extLst>
              <a:ext uri="{FF2B5EF4-FFF2-40B4-BE49-F238E27FC236}">
                <a16:creationId xmlns:a16="http://schemas.microsoft.com/office/drawing/2014/main" id="{371A0D34-86BB-CABC-D1FF-A001CEA5F917}"/>
              </a:ext>
            </a:extLst>
          </p:cNvPr>
          <p:cNvSpPr txBox="1">
            <a:spLocks/>
          </p:cNvSpPr>
          <p:nvPr/>
        </p:nvSpPr>
        <p:spPr>
          <a:xfrm>
            <a:off x="2354580" y="4148793"/>
            <a:ext cx="4434840" cy="628947"/>
          </a:xfrm>
          <a:prstGeom prst="rect">
            <a:avLst/>
          </a:prstGeom>
        </p:spPr>
        <p:txBody>
          <a:bodyPr spcFirstLastPara="1" vert="horz" wrap="square" lIns="91425" tIns="91425" rIns="91425" bIns="91425" rtlCol="0" anchor="ctr" anchorCtr="0">
            <a:normAutofit fontScale="92500" lnSpcReduction="20000"/>
          </a:bodyPr>
          <a:lstStyle>
            <a:lvl1pPr lvl="0" algn="l" defTabSz="685800" rtl="0" eaLnBrk="1" latinLnBrk="0" hangingPunct="1">
              <a:lnSpc>
                <a:spcPct val="85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600" kern="1200" spc="-38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total number of slides should not exceed 9 pages.</a:t>
            </a:r>
          </a:p>
          <a:p>
            <a:pPr algn="ctr">
              <a:lnSpc>
                <a:spcPct val="150000"/>
              </a:lnSpc>
            </a:pPr>
            <a:r>
              <a:rPr lang="en-US" sz="1200" dirty="0">
                <a:solidFill>
                  <a:schemeClr val="tx1">
                    <a:lumMod val="50000"/>
                    <a:lumOff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presentation format should be strictly followed.</a:t>
            </a:r>
          </a:p>
        </p:txBody>
      </p:sp>
    </p:spTree>
    <p:extLst>
      <p:ext uri="{BB962C8B-B14F-4D97-AF65-F5344CB8AC3E}">
        <p14:creationId xmlns:p14="http://schemas.microsoft.com/office/powerpoint/2010/main" val="219148460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Yellow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153</TotalTime>
  <Words>243</Words>
  <Application>Microsoft Office PowerPoint</Application>
  <PresentationFormat>On-screen Show (16:9)</PresentationFormat>
  <Paragraphs>36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Calibri Light</vt:lpstr>
      <vt:lpstr>Cambria</vt:lpstr>
      <vt:lpstr>Times New Roman</vt:lpstr>
      <vt:lpstr>Retrospect</vt:lpstr>
      <vt:lpstr>Title  (20 font, Times New Roman)</vt:lpstr>
      <vt:lpstr>Problem Statement (18 font, Times New Roman) </vt:lpstr>
      <vt:lpstr>Opportunity/ Solution (18 font, Times New Roman) </vt:lpstr>
      <vt:lpstr>Novelty (IPR) (18 font, Times New Roman)</vt:lpstr>
      <vt:lpstr>Research Highlights (18 font, Times New Roman)</vt:lpstr>
      <vt:lpstr>Commercialization Potential (18 font, Times New Roman)</vt:lpstr>
      <vt:lpstr>Team (18 font, Times New Roman)</vt:lpstr>
      <vt:lpstr>Any other Major Highlights (18 font, Times New Roman)</vt:lpstr>
      <vt:lpstr>Thank you  (20 font, Times New Roman)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Advancements in management of Open Fractures of Tibia: Antibiotics-Impregnated Bone Cemented intramedullary Nail </dc:title>
  <cp:lastModifiedBy>bio tbi</cp:lastModifiedBy>
  <cp:revision>44</cp:revision>
  <dcterms:modified xsi:type="dcterms:W3CDTF">2025-01-29T06:02:33Z</dcterms:modified>
</cp:coreProperties>
</file>